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72" r:id="rId5"/>
    <p:sldId id="277" r:id="rId6"/>
    <p:sldId id="259" r:id="rId7"/>
    <p:sldId id="269" r:id="rId8"/>
    <p:sldId id="275" r:id="rId9"/>
    <p:sldId id="270" r:id="rId10"/>
    <p:sldId id="273" r:id="rId11"/>
    <p:sldId id="274" r:id="rId12"/>
    <p:sldId id="260" r:id="rId13"/>
    <p:sldId id="266" r:id="rId14"/>
    <p:sldId id="267" r:id="rId15"/>
    <p:sldId id="268" r:id="rId16"/>
    <p:sldId id="276" r:id="rId17"/>
    <p:sldId id="264" r:id="rId18"/>
    <p:sldId id="265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75C2-EA1E-1F45-B6E7-8B67FBF1134C}" v="5" dt="2022-06-16T09:08:27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Foglio1!$D$6</c:f>
              <c:strCache>
                <c:ptCount val="1"/>
                <c:pt idx="0">
                  <c:v>Inizio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Foglio1!$D$7:$D$10</c:f>
              <c:numCache>
                <c:formatCode>d\-mmm</c:formatCode>
                <c:ptCount val="4"/>
                <c:pt idx="0">
                  <c:v>44723</c:v>
                </c:pt>
                <c:pt idx="1">
                  <c:v>44725</c:v>
                </c:pt>
                <c:pt idx="2">
                  <c:v>44726</c:v>
                </c:pt>
                <c:pt idx="3">
                  <c:v>44728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07-447E-BE00-30A0DAC6118F}"/>
            </c:ext>
          </c:extLst>
        </c:ser>
        <c:ser>
          <c:idx val="1"/>
          <c:order val="1"/>
          <c:tx>
            <c:strRef>
              <c:f>Foglio1!$F$6</c:f>
              <c:strCache>
                <c:ptCount val="1"/>
                <c:pt idx="0">
                  <c:v>Durata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Foglio1!$F$7:$F$10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07-447E-BE00-30A0DAC61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4405727"/>
        <c:axId val="1084402399"/>
      </c:barChart>
      <c:catAx>
        <c:axId val="1084405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2399"/>
        <c:crosses val="autoZero"/>
        <c:auto val="1"/>
        <c:lblAlgn val="ctr"/>
        <c:lblOffset val="100"/>
        <c:noMultiLvlLbl val="0"/>
      </c:catAx>
      <c:valAx>
        <c:axId val="108440239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394D4-4E30-C92B-61F0-BB7110E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D69FD1-93DA-7336-3755-F744C8E31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78FFAE-6F6E-A872-C5BE-1F379231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5A372-F51A-8F24-0742-BC652F6E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D4CAF-AD63-0D14-A622-C636C3D8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57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135A6-F441-8EB2-6620-6CADCD0C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0BFDF1-89DB-FAE1-4962-DA05B4F9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3DA93-D64C-0AB0-81B2-6E415E1E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79F2DD-830A-7E58-28F9-19F72B937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FF7954-6931-D49C-5015-1E78B4B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4CA6D-4007-D1B7-E9B8-AB4E681F1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2266C1-9C11-D843-07B1-5E1E967E3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B08EF5-9E96-7676-93A8-8DDB5DEB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3F5A0E-6204-BA60-6A42-2AD0EF3E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F93EE0-8B52-4EAF-65B8-1A6899DA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7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0D152-187B-110A-208A-5B3EFFA9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5C600E-132B-D219-C155-684C8E3A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14C124-BF2A-5C77-CA61-3D664C8E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B48F57-6BFF-4E1C-F8B9-3BD5EC1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0548C9-7620-C9A7-C992-ABF322C2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46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2F15-643A-9065-643D-CAA62535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708559-F09C-03E0-646E-65441CDAC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3AE0EC-86C7-0D07-3A39-25CA64E4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E9BAF-BC9E-EAAE-417A-25562138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754530-4CF9-9B47-A227-08F8A2D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4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A7E8D-9CF1-1A5C-8591-DBD115B6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4D77F-0B23-F09E-8C6D-FA050ECC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D996A-E00D-A2D9-C0A5-5BF1F568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E6CA33-059E-C173-6F61-3E820C1C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90840A-D472-42A4-824E-97D52CF9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6DE207-AB23-9EB5-8320-1D6D3177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0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37752-B9D5-08D2-1F89-69DA92DB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4325B-9711-300D-3A35-303074F55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A4B606-C3A1-8EDE-B31D-D39E086DF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3184BD-969F-10B1-9CCA-216A2CAA2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B20BC4C-3EAE-E7DF-6CD9-501096AAA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034A1B-C3BF-E8B1-51B7-3C0DF427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77E942-4AE8-E78C-D3E3-3DB06E42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973A85D-3955-0262-903C-42D1972F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76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DDC17-A085-C753-A9C6-E5545CFA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D71EE94-9A60-5801-88E9-0C600D43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459D1D-D0C0-9532-779A-21551D3B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17EDC6-2E78-02C3-F47A-726797BB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36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1D9B9831-8B69-2C15-2543-9DF0F4A4B2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7096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177B74B-8FC2-5C11-28BF-63B597A701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825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2BB86EC3-95E7-E339-0BEF-E40BB6F835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554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09E776EF-96F3-49AE-6239-2C1C0A521C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6283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54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532A8-0C19-BCCB-02DC-536E0E6F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855EB8-3965-B7AB-1634-1E56627C1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3E85CC-A5F3-441F-AC81-39681423C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2B61D-CA40-61FB-A42F-D95B37D0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83180-91E9-44E3-BF3D-235C9849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CCD33E-570F-E42C-741A-63CF1116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5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D2686-D029-C03F-93FD-26DDD7DE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5FE2B1-6678-F69D-BAB1-0A20EBF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C2B619-9CF9-8438-A7E9-B11BD071B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E6AC8F-899F-9442-5520-E8544EBF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CA7ED7-2B81-DCBC-C168-D890914A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9E0EE3-E92C-F899-6455-6D72123D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34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704449-3740-F039-FB48-46DD47F4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13AA7D-567F-F231-0A15-2FAA3D9C3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F9A7F8-5CE3-9C57-2826-77D0C1E54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93A8F-86EC-442E-832B-D200766A41CA}" type="datetimeFigureOut">
              <a:rPr lang="it-IT" smtClean="0"/>
              <a:t>20/06/2022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3DE435-D13F-7E60-D550-8277DABB1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6C42C4-C353-C40F-E520-D9E0241DA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43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ngermanSP7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chiarac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heDuke22" TargetMode="External"/><Relationship Id="rId5" Type="http://schemas.openxmlformats.org/officeDocument/2006/relationships/hyperlink" Target="https://github.com/GingermanSP7/IsolaEvent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github.com/Alfio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2625279"/>
            <a:ext cx="6049107" cy="5847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endParaRPr lang="it-IT" sz="4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A66460-F0E5-509E-8CC6-78D1999311FD}"/>
              </a:ext>
            </a:extLst>
          </p:cNvPr>
          <p:cNvSpPr txBox="1"/>
          <p:nvPr/>
        </p:nvSpPr>
        <p:spPr>
          <a:xfrm>
            <a:off x="422031" y="3429000"/>
            <a:ext cx="859337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Montserrat" panose="00000500000000000000" pitchFamily="2" charset="0"/>
              </a:rPr>
              <a:t>Il sistema di prenotazione e gestione eventi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2E7D2E-8386-BF71-6F5A-134312C5C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010358"/>
            <a:ext cx="6944927" cy="2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5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macro-task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600428" y="2486417"/>
            <a:ext cx="5348116" cy="8583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dell’application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F90E49-F241-BA52-D9ED-0851F1472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04" y="842751"/>
            <a:ext cx="4990310" cy="5670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44F3DD8-1A80-DB3D-41AD-6A8F57543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786740"/>
            <a:ext cx="3336102" cy="17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macro-task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516570" y="2366275"/>
            <a:ext cx="5322237" cy="87558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 creazione della documentazione finale</a:t>
            </a:r>
          </a:p>
        </p:txBody>
      </p:sp>
      <p:pic>
        <p:nvPicPr>
          <p:cNvPr id="4" name="Immagine 3" descr="Immagine che contiene testo, documento&#10;&#10;Descrizione generata automaticamente">
            <a:extLst>
              <a:ext uri="{FF2B5EF4-FFF2-40B4-BE49-F238E27FC236}">
                <a16:creationId xmlns:a16="http://schemas.microsoft.com/office/drawing/2014/main" id="{2FE65DCB-C6DF-053A-70D1-E79A1CAFD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24" y="842751"/>
            <a:ext cx="3593106" cy="53896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7DFBFA-C8D4-6A28-A091-9BD36F87C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35" y="3616145"/>
            <a:ext cx="3546905" cy="1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Approccio al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6330C48-2529-1061-FD14-B5058BBA1096}"/>
              </a:ext>
            </a:extLst>
          </p:cNvPr>
          <p:cNvSpPr txBox="1"/>
          <p:nvPr/>
        </p:nvSpPr>
        <p:spPr>
          <a:xfrm>
            <a:off x="10900111" y="1605278"/>
            <a:ext cx="958075" cy="288032"/>
          </a:xfrm>
          <a:prstGeom prst="rect">
            <a:avLst/>
          </a:prstGeom>
          <a:noFill/>
        </p:spPr>
        <p:txBody>
          <a:bodyPr wrap="square" numCol="1" spcCol="360000" rtlCol="0" anchor="b">
            <a:noAutofit/>
          </a:bodyPr>
          <a:lstStyle/>
          <a:p>
            <a:pPr algn="ctr"/>
            <a:r>
              <a:rPr lang="it-IT" sz="9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</a:t>
            </a:r>
            <a:endParaRPr lang="it-IT" sz="1000" b="1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76" name="Grafico 75">
            <a:extLst>
              <a:ext uri="{FF2B5EF4-FFF2-40B4-BE49-F238E27FC236}">
                <a16:creationId xmlns:a16="http://schemas.microsoft.com/office/drawing/2014/main" id="{07D15A4D-A6EA-028C-0649-0A6D6F9CDD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282252"/>
              </p:ext>
            </p:extLst>
          </p:nvPr>
        </p:nvGraphicFramePr>
        <p:xfrm>
          <a:off x="1185131" y="1601067"/>
          <a:ext cx="9639300" cy="4624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575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Funzionamento dell’applicazione: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1254645" y="2091613"/>
            <a:ext cx="10054853" cy="105283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225552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BF15A4C-3520-1231-3FAA-54D3DB316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01" y="3221703"/>
            <a:ext cx="1441414" cy="13125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1F8200-BA80-A1E4-B414-CAB9F5929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07" y="3370622"/>
            <a:ext cx="1446053" cy="1446053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55FCE0C-2BA2-B9E3-6EDE-A69DF2738EA8}"/>
              </a:ext>
            </a:extLst>
          </p:cNvPr>
          <p:cNvSpPr/>
          <p:nvPr/>
        </p:nvSpPr>
        <p:spPr>
          <a:xfrm>
            <a:off x="2764372" y="3662329"/>
            <a:ext cx="953613" cy="4313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4D27238-E093-107A-7C0C-FC67142015F5}"/>
              </a:ext>
            </a:extLst>
          </p:cNvPr>
          <p:cNvCxnSpPr>
            <a:cxnSpLocks/>
          </p:cNvCxnSpPr>
          <p:nvPr/>
        </p:nvCxnSpPr>
        <p:spPr>
          <a:xfrm flipV="1">
            <a:off x="5517193" y="2978600"/>
            <a:ext cx="1478830" cy="90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FD1571C-713A-04E0-082E-E8577B2B24BE}"/>
              </a:ext>
            </a:extLst>
          </p:cNvPr>
          <p:cNvCxnSpPr>
            <a:cxnSpLocks/>
          </p:cNvCxnSpPr>
          <p:nvPr/>
        </p:nvCxnSpPr>
        <p:spPr>
          <a:xfrm>
            <a:off x="5517193" y="4212521"/>
            <a:ext cx="1478830" cy="95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246DE21-002D-BC8D-80FE-494621710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843" y="2228491"/>
            <a:ext cx="1200509" cy="120050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B9083DD-9CA1-BE51-ED1F-81730A524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556" y="4687503"/>
            <a:ext cx="1015855" cy="10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	     Evento già presente:</a:t>
            </a:r>
          </a:p>
          <a:p>
            <a:r>
              <a:rPr lang="it-IT" b="1" dirty="0">
                <a:solidFill>
                  <a:schemeClr val="tx1"/>
                </a:solidFill>
              </a:rPr>
              <a:t>	    </a:t>
            </a:r>
          </a:p>
          <a:p>
            <a:r>
              <a:rPr lang="it-IT" b="1" dirty="0">
                <a:solidFill>
                  <a:schemeClr val="tx1"/>
                </a:solidFill>
              </a:rPr>
              <a:t>	      Evento da inserire:</a:t>
            </a: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All’interno dell’entità «Evento», applichiamo dei controlli prima di inserirlo nel Database.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Funzionamento dell’applicazione: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582168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06BB489A-4FBA-0E0E-E8C6-F8DF8BE7F4E8}"/>
              </a:ext>
            </a:extLst>
          </p:cNvPr>
          <p:cNvSpPr/>
          <p:nvPr/>
        </p:nvSpPr>
        <p:spPr>
          <a:xfrm>
            <a:off x="4671738" y="3259898"/>
            <a:ext cx="2044458" cy="1615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2C8592-740E-4073-1569-5D035AFAF299}"/>
              </a:ext>
            </a:extLst>
          </p:cNvPr>
          <p:cNvSpPr/>
          <p:nvPr/>
        </p:nvSpPr>
        <p:spPr>
          <a:xfrm>
            <a:off x="5989422" y="3691890"/>
            <a:ext cx="1453548" cy="1615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Caso 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C520D3-3FAB-9EC4-B93D-704C31B9A0A6}"/>
              </a:ext>
            </a:extLst>
          </p:cNvPr>
          <p:cNvSpPr txBox="1"/>
          <p:nvPr/>
        </p:nvSpPr>
        <p:spPr>
          <a:xfrm>
            <a:off x="4166028" y="2872432"/>
            <a:ext cx="132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Data/Ora inizio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5DA6A-D692-3F60-D661-9D8C8B440FF0}"/>
              </a:ext>
            </a:extLst>
          </p:cNvPr>
          <p:cNvSpPr txBox="1"/>
          <p:nvPr/>
        </p:nvSpPr>
        <p:spPr>
          <a:xfrm>
            <a:off x="6183939" y="2862126"/>
            <a:ext cx="132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Data/Ora fine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B008AA-5E88-415F-E513-2F9BC7A4DD1D}"/>
              </a:ext>
            </a:extLst>
          </p:cNvPr>
          <p:cNvSpPr/>
          <p:nvPr/>
        </p:nvSpPr>
        <p:spPr>
          <a:xfrm>
            <a:off x="4364444" y="4050282"/>
            <a:ext cx="1329523" cy="1615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Caso 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E3A02B1-D04B-D668-AB3A-5301DCB459D8}"/>
              </a:ext>
            </a:extLst>
          </p:cNvPr>
          <p:cNvSpPr/>
          <p:nvPr/>
        </p:nvSpPr>
        <p:spPr>
          <a:xfrm>
            <a:off x="4069310" y="4485816"/>
            <a:ext cx="3444160" cy="1615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Caso 3</a:t>
            </a:r>
          </a:p>
        </p:txBody>
      </p:sp>
    </p:spTree>
    <p:extLst>
      <p:ext uri="{BB962C8B-B14F-4D97-AF65-F5344CB8AC3E}">
        <p14:creationId xmlns:p14="http://schemas.microsoft.com/office/powerpoint/2010/main" val="506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2" grpId="0" animBg="1"/>
      <p:bldP spid="14" grpId="0"/>
      <p:bldP spid="17" grpId="0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Perché </a:t>
            </a:r>
            <a:r>
              <a:rPr lang="it-IT" sz="2800" dirty="0" err="1">
                <a:solidFill>
                  <a:schemeClr val="tx2"/>
                </a:solidFill>
                <a:latin typeface="Montserrat SemiBold" panose="00000700000000000000" pitchFamily="2" charset="0"/>
              </a:rPr>
              <a:t>IsolaEvent</a:t>
            </a:r>
            <a:endParaRPr lang="it-IT" sz="2800" dirty="0">
              <a:solidFill>
                <a:schemeClr val="tx2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B3C6D3-C11E-CEFA-CF26-70FFB352DC36}"/>
              </a:ext>
            </a:extLst>
          </p:cNvPr>
          <p:cNvSpPr txBox="1"/>
          <p:nvPr/>
        </p:nvSpPr>
        <p:spPr>
          <a:xfrm>
            <a:off x="516570" y="2063901"/>
            <a:ext cx="11158860" cy="90789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progetto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IsolaEvent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è nato con l’idea di riuscire a organizzare/prenotare eventi in modo semplice e veloce senza alcun tipo problema logistico.</a:t>
            </a:r>
          </a:p>
        </p:txBody>
      </p:sp>
      <p:pic>
        <p:nvPicPr>
          <p:cNvPr id="1026" name="Picture 2" descr="I meme più famosi del web: storia e curiosità">
            <a:extLst>
              <a:ext uri="{FF2B5EF4-FFF2-40B4-BE49-F238E27FC236}">
                <a16:creationId xmlns:a16="http://schemas.microsoft.com/office/drawing/2014/main" id="{9E112CA4-B6AC-CE68-97CE-204B2023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89" y="3429000"/>
            <a:ext cx="6034088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Uno sguardo al futuro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B3C6D3-C11E-CEFA-CF26-70FFB352DC36}"/>
              </a:ext>
            </a:extLst>
          </p:cNvPr>
          <p:cNvSpPr txBox="1"/>
          <p:nvPr/>
        </p:nvSpPr>
        <p:spPr>
          <a:xfrm>
            <a:off x="516570" y="1713910"/>
            <a:ext cx="11158860" cy="107118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 futuri aggiornamenti del software contiamo di espandere le funzionalità e infine definire un’interfaccia veloce e intuitiva per gli utenti in modo da poter interagire con il sistema.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8F2F32-1653-3919-E712-5DC13AFD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2" y="3097718"/>
            <a:ext cx="1539946" cy="15399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63FFA6-D118-4A2E-533B-6AC3C9344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233" y="5487397"/>
            <a:ext cx="1165388" cy="11653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CB31E9-B61D-B07F-697A-EA7652003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688" y="3424462"/>
            <a:ext cx="1165388" cy="1165388"/>
          </a:xfrm>
          <a:prstGeom prst="rect">
            <a:avLst/>
          </a:prstGeom>
        </p:spPr>
      </p:pic>
      <p:pic>
        <p:nvPicPr>
          <p:cNvPr id="3074" name="Picture 2" descr="Speciale 5 cose che (forse) non sapete su Ritorno al Futuro">
            <a:extLst>
              <a:ext uri="{FF2B5EF4-FFF2-40B4-BE49-F238E27FC236}">
                <a16:creationId xmlns:a16="http://schemas.microsoft.com/office/drawing/2014/main" id="{B3269473-0835-739B-281C-D640C9A1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94" y="2785094"/>
            <a:ext cx="3935667" cy="22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 descr="Immagine che contiene persona, albero, esterni, uomo&#10;&#10;Descrizione generata automaticamente">
            <a:extLst>
              <a:ext uri="{FF2B5EF4-FFF2-40B4-BE49-F238E27FC236}">
                <a16:creationId xmlns:a16="http://schemas.microsoft.com/office/drawing/2014/main" id="{19ABE09F-F2C1-C66A-E99B-4A636804FB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3623"/>
          <a:stretch>
            <a:fillRect/>
          </a:stretch>
        </p:blipFill>
        <p:spPr>
          <a:xfrm>
            <a:off x="1971675" y="2360613"/>
            <a:ext cx="1657350" cy="1658937"/>
          </a:xfrm>
        </p:spPr>
      </p:pic>
      <p:pic>
        <p:nvPicPr>
          <p:cNvPr id="32" name="Segnaposto immagine 31" descr="Immagine che contiene persona, uomo, occhiali, inpiedi&#10;&#10;Descrizione generata automaticamente">
            <a:extLst>
              <a:ext uri="{FF2B5EF4-FFF2-40B4-BE49-F238E27FC236}">
                <a16:creationId xmlns:a16="http://schemas.microsoft.com/office/drawing/2014/main" id="{018C23C6-6681-2CE6-A421-B6F3990028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b="8110"/>
          <a:stretch>
            <a:fillRect/>
          </a:stretch>
        </p:blipFill>
        <p:spPr>
          <a:xfrm>
            <a:off x="4168775" y="2360613"/>
            <a:ext cx="1657350" cy="1658937"/>
          </a:xfrm>
        </p:spPr>
      </p:pic>
      <p:pic>
        <p:nvPicPr>
          <p:cNvPr id="24" name="Segnaposto immagine 23" descr="Immagine che contiene uomo, persona, abbigliamento, tuta&#10;&#10;Descrizione generata automaticamente">
            <a:extLst>
              <a:ext uri="{FF2B5EF4-FFF2-40B4-BE49-F238E27FC236}">
                <a16:creationId xmlns:a16="http://schemas.microsoft.com/office/drawing/2014/main" id="{9C0BC862-79F2-8C1A-29C6-B47239AE40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b="16901"/>
          <a:stretch>
            <a:fillRect/>
          </a:stretch>
        </p:blipFill>
        <p:spPr>
          <a:xfrm>
            <a:off x="6365875" y="2360613"/>
            <a:ext cx="1657350" cy="1658937"/>
          </a:xfrm>
        </p:spPr>
      </p:pic>
      <p:pic>
        <p:nvPicPr>
          <p:cNvPr id="30" name="Segnaposto immagine 29" descr="Immagine che contiene donna, sorridente, parrucchino&#10;&#10;Descrizione generata automaticamente">
            <a:extLst>
              <a:ext uri="{FF2B5EF4-FFF2-40B4-BE49-F238E27FC236}">
                <a16:creationId xmlns:a16="http://schemas.microsoft.com/office/drawing/2014/main" id="{A0A73D10-8C50-4E03-DA82-97280F0B33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2033"/>
          <a:stretch>
            <a:fillRect/>
          </a:stretch>
        </p:blipFill>
        <p:spPr>
          <a:xfrm>
            <a:off x="8562975" y="2360613"/>
            <a:ext cx="1657350" cy="1658937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E6011D-9D10-BD06-0046-310CB1CC2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42F48-FB63-D277-7141-E3F9D5B2956B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CF67EB4-FF68-816B-CE3C-7FDF9C05877E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76166D-8BFC-0583-9295-C8D847CF592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Il team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FB29155-A4D9-9D59-2D18-124BE80E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34CB1A-C9FE-0552-F30B-711651A41A38}"/>
              </a:ext>
            </a:extLst>
          </p:cNvPr>
          <p:cNvSpPr txBox="1"/>
          <p:nvPr/>
        </p:nvSpPr>
        <p:spPr>
          <a:xfrm>
            <a:off x="1970962" y="4088260"/>
            <a:ext cx="1738396" cy="46879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Salvatore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Piemonte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3E98FB-D6F8-35E7-C914-9CD98115A4A6}"/>
              </a:ext>
            </a:extLst>
          </p:cNvPr>
          <p:cNvSpPr txBox="1"/>
          <p:nvPr/>
        </p:nvSpPr>
        <p:spPr>
          <a:xfrm>
            <a:off x="4168253" y="4088260"/>
            <a:ext cx="1658203" cy="75116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Alfio Alessandro Privitera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A0173C-F7C7-8EA1-CB3E-F74D4933037D}"/>
              </a:ext>
            </a:extLst>
          </p:cNvPr>
          <p:cNvSpPr txBox="1"/>
          <p:nvPr/>
        </p:nvSpPr>
        <p:spPr>
          <a:xfrm>
            <a:off x="6365543" y="4088260"/>
            <a:ext cx="1658203" cy="98035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Dino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Lanza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27A0FC-842F-89AB-669C-FB981B068EFB}"/>
              </a:ext>
            </a:extLst>
          </p:cNvPr>
          <p:cNvSpPr txBox="1"/>
          <p:nvPr/>
        </p:nvSpPr>
        <p:spPr>
          <a:xfrm>
            <a:off x="8562833" y="4088259"/>
            <a:ext cx="1658203" cy="46879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Chiara </a:t>
            </a:r>
          </a:p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Città</a:t>
            </a:r>
          </a:p>
        </p:txBody>
      </p:sp>
    </p:spTree>
    <p:extLst>
      <p:ext uri="{BB962C8B-B14F-4D97-AF65-F5344CB8AC3E}">
        <p14:creationId xmlns:p14="http://schemas.microsoft.com/office/powerpoint/2010/main" val="218430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1504730"/>
            <a:ext cx="7902460" cy="96558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Grazie per l’attenzione!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90ED9A3-F2D7-72C0-F45E-BEB1880C1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2" y="3057263"/>
            <a:ext cx="914400" cy="91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420E9F-3BC7-5E2A-8600-525E907BAF3C}"/>
              </a:ext>
            </a:extLst>
          </p:cNvPr>
          <p:cNvSpPr txBox="1"/>
          <p:nvPr/>
        </p:nvSpPr>
        <p:spPr>
          <a:xfrm>
            <a:off x="2132134" y="278954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https://github.com/GingermanSP7/IsolaEvent</a:t>
            </a:r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18035A-A615-DB8A-A160-2191DA6A9628}"/>
              </a:ext>
            </a:extLst>
          </p:cNvPr>
          <p:cNvSpPr txBox="1"/>
          <p:nvPr/>
        </p:nvSpPr>
        <p:spPr>
          <a:xfrm>
            <a:off x="1082679" y="2789540"/>
            <a:ext cx="10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Progetto: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DB5DCC-9CF3-310D-0FBB-1893CF182CD6}"/>
              </a:ext>
            </a:extLst>
          </p:cNvPr>
          <p:cNvSpPr txBox="1"/>
          <p:nvPr/>
        </p:nvSpPr>
        <p:spPr>
          <a:xfrm>
            <a:off x="1082679" y="3773255"/>
            <a:ext cx="2778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https://github.com/TheDuke22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8FA643-53BB-6A31-D915-9B139CDBFC20}"/>
              </a:ext>
            </a:extLst>
          </p:cNvPr>
          <p:cNvSpPr txBox="1"/>
          <p:nvPr/>
        </p:nvSpPr>
        <p:spPr>
          <a:xfrm>
            <a:off x="1082679" y="3329797"/>
            <a:ext cx="150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 nostri profili: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F7C284-F490-FC7B-695A-6EB9AC46B90B}"/>
              </a:ext>
            </a:extLst>
          </p:cNvPr>
          <p:cNvSpPr txBox="1"/>
          <p:nvPr/>
        </p:nvSpPr>
        <p:spPr>
          <a:xfrm>
            <a:off x="1082679" y="4036513"/>
            <a:ext cx="2129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https://github.com/chiaracit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15E7BD-CC6C-0809-3BE3-13A6EEE9480E}"/>
              </a:ext>
            </a:extLst>
          </p:cNvPr>
          <p:cNvSpPr txBox="1"/>
          <p:nvPr/>
        </p:nvSpPr>
        <p:spPr>
          <a:xfrm>
            <a:off x="1082679" y="4309047"/>
            <a:ext cx="2521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https://github.com/GingermanSP7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4DA45-2CFA-2FF3-4EEB-63E7DFDA1B21}"/>
              </a:ext>
            </a:extLst>
          </p:cNvPr>
          <p:cNvSpPr txBox="1"/>
          <p:nvPr/>
        </p:nvSpPr>
        <p:spPr>
          <a:xfrm>
            <a:off x="1082679" y="4586046"/>
            <a:ext cx="1974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https://github.com/AlfioA</a:t>
            </a:r>
            <a:endParaRPr lang="it-I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4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99578"/>
            <a:ext cx="11158860" cy="8452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Attendere al telefono </a:t>
            </a:r>
          </a:p>
        </p:txBody>
      </p:sp>
      <p:pic>
        <p:nvPicPr>
          <p:cNvPr id="4" name="Immagine 3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190AD50A-AA11-85BB-3ECD-45E82E95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9" y="2846720"/>
            <a:ext cx="5110827" cy="34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730346"/>
            <a:ext cx="11158860" cy="69885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Perdere tempo in code infinite</a:t>
            </a:r>
          </a:p>
        </p:txBody>
      </p:sp>
      <p:pic>
        <p:nvPicPr>
          <p:cNvPr id="6" name="Immagine 5" descr="Immagine che contiene interni, giallo&#10;&#10;Descrizione generata automaticamente">
            <a:extLst>
              <a:ext uri="{FF2B5EF4-FFF2-40B4-BE49-F238E27FC236}">
                <a16:creationId xmlns:a16="http://schemas.microsoft.com/office/drawing/2014/main" id="{507BB254-D3AF-1C3A-DFB1-7DF4F1CBC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90" y="2797079"/>
            <a:ext cx="4859820" cy="3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vi è capitato di: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29426"/>
            <a:ext cx="11158860" cy="8865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Ricevere informazioni poco chiare</a:t>
            </a:r>
          </a:p>
        </p:txBody>
      </p:sp>
      <p:pic>
        <p:nvPicPr>
          <p:cNvPr id="9" name="Immagine 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F3EB208E-9569-A5DD-B64A-19F8A8576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95" y="2515944"/>
            <a:ext cx="5043810" cy="3362540"/>
          </a:xfrm>
          <a:prstGeom prst="rect">
            <a:avLst/>
          </a:prstGeom>
        </p:spPr>
      </p:pic>
      <p:sp>
        <p:nvSpPr>
          <p:cNvPr id="12" name="Nuvola 11">
            <a:extLst>
              <a:ext uri="{FF2B5EF4-FFF2-40B4-BE49-F238E27FC236}">
                <a16:creationId xmlns:a16="http://schemas.microsoft.com/office/drawing/2014/main" id="{7FB320B4-0D4F-782F-556C-3943F2BD8D0C}"/>
              </a:ext>
            </a:extLst>
          </p:cNvPr>
          <p:cNvSpPr/>
          <p:nvPr/>
        </p:nvSpPr>
        <p:spPr>
          <a:xfrm>
            <a:off x="7065034" y="2515944"/>
            <a:ext cx="1837426" cy="107619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385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2625279"/>
            <a:ext cx="6049107" cy="5847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endParaRPr lang="it-IT" sz="4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A66460-F0E5-509E-8CC6-78D1999311FD}"/>
              </a:ext>
            </a:extLst>
          </p:cNvPr>
          <p:cNvSpPr txBox="1"/>
          <p:nvPr/>
        </p:nvSpPr>
        <p:spPr>
          <a:xfrm>
            <a:off x="422031" y="3429000"/>
            <a:ext cx="859337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Montserrat" panose="00000500000000000000" pitchFamily="2" charset="0"/>
              </a:rPr>
              <a:t>Il sistema di prenotazione e gestione eventi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2E7D2E-8386-BF71-6F5A-134312C5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56" y="-483885"/>
            <a:ext cx="6944927" cy="2558155"/>
          </a:xfrm>
          <a:prstGeom prst="rect">
            <a:avLst/>
          </a:prstGeom>
        </p:spPr>
      </p:pic>
      <p:pic>
        <p:nvPicPr>
          <p:cNvPr id="2050" name="Picture 2" descr="I vostri meme preferiti di SpongeBob sono diventati dei giocattoli |  Rolling Stone Italia">
            <a:extLst>
              <a:ext uri="{FF2B5EF4-FFF2-40B4-BE49-F238E27FC236}">
                <a16:creationId xmlns:a16="http://schemas.microsoft.com/office/drawing/2014/main" id="{04FD5DAF-E419-7069-9BD7-70E92B9E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4" y="2039945"/>
            <a:ext cx="6534001" cy="415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6D3932-6544-4536-AB14-603FFB863C7A}"/>
              </a:ext>
            </a:extLst>
          </p:cNvPr>
          <p:cNvSpPr txBox="1"/>
          <p:nvPr/>
        </p:nvSpPr>
        <p:spPr>
          <a:xfrm>
            <a:off x="1451717" y="1322904"/>
            <a:ext cx="859337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it-IT" sz="2800" b="1" i="1" dirty="0">
                <a:latin typeface="Montserrat" panose="00000500000000000000" pitchFamily="2" charset="0"/>
              </a:rPr>
              <a:t>Il sistema di prenotazione e gestione eventi</a:t>
            </a:r>
          </a:p>
        </p:txBody>
      </p:sp>
    </p:spTree>
    <p:extLst>
      <p:ext uri="{BB962C8B-B14F-4D97-AF65-F5344CB8AC3E}">
        <p14:creationId xmlns:p14="http://schemas.microsoft.com/office/powerpoint/2010/main" val="8928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3194602"/>
            <a:ext cx="3928536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Richieste del cliente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3364250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396594" y="1334859"/>
            <a:ext cx="6278836" cy="5106757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Registrazione utente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Possibilità di potersi prenotare a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Ottenere la lista degli eventi in programma e disponibili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Creare un sistema di valutazione per l'organizzatore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una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wishlist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eventi a cui l’utente è interessato</a:t>
            </a:r>
          </a:p>
        </p:txBody>
      </p:sp>
    </p:spTree>
    <p:extLst>
      <p:ext uri="{BB962C8B-B14F-4D97-AF65-F5344CB8AC3E}">
        <p14:creationId xmlns:p14="http://schemas.microsoft.com/office/powerpoint/2010/main" val="31383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macro-task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C7F98FF-6BCD-A44D-77B6-C2404240AA6F}"/>
              </a:ext>
            </a:extLst>
          </p:cNvPr>
          <p:cNvSpPr txBox="1"/>
          <p:nvPr/>
        </p:nvSpPr>
        <p:spPr>
          <a:xfrm>
            <a:off x="516570" y="2098221"/>
            <a:ext cx="6651981" cy="39170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Progettazione dello Schema E-R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del Database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dell’application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</a:t>
            </a:r>
          </a:p>
          <a:p>
            <a:pPr>
              <a:lnSpc>
                <a:spcPct val="130000"/>
              </a:lnSpc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 creazione della documentazione finale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macro-task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C7F98FF-6BCD-A44D-77B6-C2404240AA6F}"/>
              </a:ext>
            </a:extLst>
          </p:cNvPr>
          <p:cNvSpPr txBox="1"/>
          <p:nvPr/>
        </p:nvSpPr>
        <p:spPr>
          <a:xfrm>
            <a:off x="516570" y="2098221"/>
            <a:ext cx="5579431" cy="39170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Progettazione dello Schema E-R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95DD4-FDC5-FFAF-2FE0-BC6D6265E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3" y="2546684"/>
            <a:ext cx="10742832" cy="4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76121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 in macro-task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405703" y="1779230"/>
            <a:ext cx="5322237" cy="54127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del Database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D8D89BD-5B17-C785-D4F1-EC9952E54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09" y="2444289"/>
            <a:ext cx="4279062" cy="39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8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0">
      <a:dk1>
        <a:srgbClr val="280427"/>
      </a:dk1>
      <a:lt1>
        <a:sysClr val="window" lastClr="FFFFFF"/>
      </a:lt1>
      <a:dk2>
        <a:srgbClr val="F01A5C"/>
      </a:dk2>
      <a:lt2>
        <a:srgbClr val="8F1452"/>
      </a:lt2>
      <a:accent1>
        <a:srgbClr val="521150"/>
      </a:accent1>
      <a:accent2>
        <a:srgbClr val="ED7D31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384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Montserrat SemiBold</vt:lpstr>
      <vt:lpstr>Open Sans</vt:lpstr>
      <vt:lpstr>Open Sans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Pesci</dc:creator>
  <cp:lastModifiedBy>SALVATORE PIEMONTE</cp:lastModifiedBy>
  <cp:revision>22</cp:revision>
  <dcterms:created xsi:type="dcterms:W3CDTF">2022-06-09T14:02:13Z</dcterms:created>
  <dcterms:modified xsi:type="dcterms:W3CDTF">2022-06-20T15:17:56Z</dcterms:modified>
</cp:coreProperties>
</file>